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65" r:id="rId24"/>
    <p:sldId id="266" r:id="rId25"/>
  </p:sldIdLst>
  <p:sldSz cx="18288000" cy="10287000"/>
  <p:notesSz cx="6858000" cy="9144000"/>
  <p:embeddedFontLst>
    <p:embeddedFont>
      <p:font typeface="Clear Sans Regular Bold"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6" d="100"/>
          <a:sy n="36" d="100"/>
        </p:scale>
        <p:origin x="75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314954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4299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081863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409160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163972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199255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2141210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424787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19371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200330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299854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62231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13379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3687278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3812766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extLst>
      <p:ext uri="{BB962C8B-B14F-4D97-AF65-F5344CB8AC3E}">
        <p14:creationId xmlns:p14="http://schemas.microsoft.com/office/powerpoint/2010/main" val="63935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extLst>
      <p:ext uri="{BB962C8B-B14F-4D97-AF65-F5344CB8AC3E}">
        <p14:creationId xmlns:p14="http://schemas.microsoft.com/office/powerpoint/2010/main" val="393841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178789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56543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97902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326580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70552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2804943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195277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7.jpe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Pro</a:t>
            </a:r>
          </a:p>
          <a:p>
            <a:pPr algn="ctr">
              <a:lnSpc>
                <a:spcPts val="11059"/>
              </a:lnSpc>
            </a:pPr>
            <a:r>
              <a:rPr lang="en-US" sz="10533" spc="-105" dirty="0" smtClean="0">
                <a:solidFill>
                  <a:srgbClr val="FFFFFF"/>
                </a:solidFill>
                <a:latin typeface="Graphik Regular" panose="020B0503030202060203" pitchFamily="34" charset="0"/>
              </a:rPr>
              <a:t>Capitas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10433625"/>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B</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S</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C</a:t>
            </a:r>
          </a:p>
          <a:p>
            <a:pPr algn="ct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P</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p>
          <a:p>
            <a:pPr algn="ctr"/>
            <a:r>
              <a:rPr lang="en-US" sz="4800" b="0" cap="none" spc="0" dirty="0">
                <a:ln w="0"/>
                <a:solidFill>
                  <a:schemeClr val="tx1"/>
                </a:solidFill>
                <a:effectLst>
                  <a:outerShdw blurRad="38100" dist="19050" dir="2700000" algn="tl" rotWithShape="0">
                    <a:schemeClr val="dk1">
                      <a:alpha val="40000"/>
                    </a:schemeClr>
                  </a:outerShdw>
                </a:effectLst>
              </a:rPr>
              <a:t>S</a:t>
            </a:r>
          </a:p>
        </p:txBody>
      </p:sp>
      <p:sp>
        <p:nvSpPr>
          <p:cNvPr id="32" name="TextBox 31"/>
          <p:cNvSpPr txBox="1"/>
          <p:nvPr/>
        </p:nvSpPr>
        <p:spPr>
          <a:xfrm>
            <a:off x="3576919" y="6210858"/>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9025729" y="8324573"/>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pic>
        <p:nvPicPr>
          <p:cNvPr id="28" name="Picture 27"/>
          <p:cNvPicPr>
            <a:picLocks noChangeAspect="1"/>
          </p:cNvPicPr>
          <p:nvPr/>
        </p:nvPicPr>
        <p:blipFill>
          <a:blip r:embed="rId7"/>
          <a:stretch>
            <a:fillRect/>
          </a:stretch>
        </p:blipFill>
        <p:spPr>
          <a:xfrm>
            <a:off x="2724116" y="1619697"/>
            <a:ext cx="14076875" cy="4320000"/>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p:cNvPicPr>
            <a:picLocks noChangeAspect="1"/>
          </p:cNvPicPr>
          <p:nvPr/>
        </p:nvPicPr>
        <p:blipFill>
          <a:blip r:embed="rId8"/>
          <a:stretch>
            <a:fillRect/>
          </a:stretch>
        </p:blipFill>
        <p:spPr>
          <a:xfrm>
            <a:off x="10962218" y="6252553"/>
            <a:ext cx="5862856" cy="288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03516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10433625"/>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B</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S</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C</a:t>
            </a:r>
          </a:p>
          <a:p>
            <a:pPr algn="ct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P</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p>
          <a:p>
            <a:pPr algn="ctr"/>
            <a:r>
              <a:rPr lang="en-US" sz="4800" b="0" cap="none" spc="0" dirty="0">
                <a:ln w="0"/>
                <a:solidFill>
                  <a:schemeClr val="tx1"/>
                </a:solidFill>
                <a:effectLst>
                  <a:outerShdw blurRad="38100" dist="19050" dir="2700000" algn="tl" rotWithShape="0">
                    <a:schemeClr val="dk1">
                      <a:alpha val="40000"/>
                    </a:schemeClr>
                  </a:outerShdw>
                </a:effectLst>
              </a:rPr>
              <a:t>S</a:t>
            </a:r>
          </a:p>
        </p:txBody>
      </p:sp>
      <p:sp>
        <p:nvSpPr>
          <p:cNvPr id="32" name="TextBox 31"/>
          <p:cNvSpPr txBox="1"/>
          <p:nvPr/>
        </p:nvSpPr>
        <p:spPr>
          <a:xfrm>
            <a:off x="3883404" y="8078763"/>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6050172" y="7446896"/>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pic>
        <p:nvPicPr>
          <p:cNvPr id="30" name="Picture 29"/>
          <p:cNvPicPr>
            <a:picLocks noChangeAspect="1"/>
          </p:cNvPicPr>
          <p:nvPr/>
        </p:nvPicPr>
        <p:blipFill>
          <a:blip r:embed="rId7"/>
          <a:stretch>
            <a:fillRect/>
          </a:stretch>
        </p:blipFill>
        <p:spPr>
          <a:xfrm>
            <a:off x="2651535" y="1633516"/>
            <a:ext cx="10898515" cy="6294910"/>
          </a:xfrm>
          <a:prstGeom prst="rect">
            <a:avLst/>
          </a:prstGeom>
          <a:ln w="88900" cap="sq" cmpd="thickThin">
            <a:solidFill>
              <a:srgbClr val="000000"/>
            </a:solidFill>
            <a:prstDash val="solid"/>
            <a:miter lim="800000"/>
          </a:ln>
          <a:effectLst>
            <a:innerShdw blurRad="76200">
              <a:srgbClr val="000000"/>
            </a:innerShdw>
          </a:effectLst>
        </p:spPr>
      </p:pic>
      <p:pic>
        <p:nvPicPr>
          <p:cNvPr id="34" name="Picture 33"/>
          <p:cNvPicPr>
            <a:picLocks noChangeAspect="1"/>
          </p:cNvPicPr>
          <p:nvPr/>
        </p:nvPicPr>
        <p:blipFill>
          <a:blip r:embed="rId8"/>
          <a:stretch>
            <a:fillRect/>
          </a:stretch>
        </p:blipFill>
        <p:spPr>
          <a:xfrm>
            <a:off x="12397454" y="8234326"/>
            <a:ext cx="5423480" cy="108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7559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10433625"/>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B</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S</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C</a:t>
            </a:r>
          </a:p>
          <a:p>
            <a:pPr algn="ct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P</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p>
          <a:p>
            <a:pPr algn="ctr"/>
            <a:r>
              <a:rPr lang="en-US" sz="4800" b="0" cap="none" spc="0" dirty="0">
                <a:ln w="0"/>
                <a:solidFill>
                  <a:schemeClr val="tx1"/>
                </a:solidFill>
                <a:effectLst>
                  <a:outerShdw blurRad="38100" dist="19050" dir="2700000" algn="tl" rotWithShape="0">
                    <a:schemeClr val="dk1">
                      <a:alpha val="40000"/>
                    </a:schemeClr>
                  </a:outerShdw>
                </a:effectLst>
              </a:rPr>
              <a:t>S</a:t>
            </a:r>
          </a:p>
        </p:txBody>
      </p:sp>
      <p:sp>
        <p:nvSpPr>
          <p:cNvPr id="32" name="TextBox 31"/>
          <p:cNvSpPr txBox="1"/>
          <p:nvPr/>
        </p:nvSpPr>
        <p:spPr>
          <a:xfrm>
            <a:off x="2824654" y="6527219"/>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5945666" y="5884742"/>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pic>
        <p:nvPicPr>
          <p:cNvPr id="28" name="Picture 27"/>
          <p:cNvPicPr>
            <a:picLocks noChangeAspect="1"/>
          </p:cNvPicPr>
          <p:nvPr/>
        </p:nvPicPr>
        <p:blipFill>
          <a:blip r:embed="rId7"/>
          <a:stretch>
            <a:fillRect/>
          </a:stretch>
        </p:blipFill>
        <p:spPr>
          <a:xfrm>
            <a:off x="2724116" y="1646691"/>
            <a:ext cx="12377056" cy="4680000"/>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p:cNvPicPr>
            <a:picLocks noChangeAspect="1"/>
          </p:cNvPicPr>
          <p:nvPr/>
        </p:nvPicPr>
        <p:blipFill>
          <a:blip r:embed="rId8"/>
          <a:stretch>
            <a:fillRect/>
          </a:stretch>
        </p:blipFill>
        <p:spPr>
          <a:xfrm>
            <a:off x="12777093" y="6592675"/>
            <a:ext cx="4970643" cy="252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26135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9694962"/>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R</a:t>
            </a:r>
            <a:endParaRPr lang="en-US" sz="4800" dirty="0" smtClean="0">
              <a:ln w="0"/>
              <a:effectLst>
                <a:outerShdw blurRad="38100" dist="19050" dir="2700000" algn="tl" rotWithShape="0">
                  <a:schemeClr val="dk1">
                    <a:alpha val="40000"/>
                  </a:schemeClr>
                </a:outerShdw>
              </a:effectLst>
            </a:endParaRPr>
          </a:p>
          <a:p>
            <a:pPr algn="ctr"/>
            <a:r>
              <a:rPr lang="en-US" sz="4800" b="0" cap="none" spc="0" dirty="0" smtClean="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M</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a:ln w="0"/>
                <a:effectLst>
                  <a:outerShdw blurRad="38100" dist="19050" dir="2700000" algn="tl" rotWithShape="0">
                    <a:schemeClr val="dk1">
                      <a:alpha val="40000"/>
                    </a:schemeClr>
                  </a:outerShdw>
                </a:effectLst>
              </a:rPr>
              <a:t>E</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10611795" y="1535226"/>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6113172" y="2166168"/>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30" name="Picture 29"/>
          <p:cNvPicPr>
            <a:picLocks noChangeAspect="1"/>
          </p:cNvPicPr>
          <p:nvPr/>
        </p:nvPicPr>
        <p:blipFill>
          <a:blip r:embed="rId7"/>
          <a:stretch>
            <a:fillRect/>
          </a:stretch>
        </p:blipFill>
        <p:spPr>
          <a:xfrm>
            <a:off x="3368208" y="1535226"/>
            <a:ext cx="6998883" cy="7200000"/>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p:cNvPicPr>
            <a:picLocks noChangeAspect="1"/>
          </p:cNvPicPr>
          <p:nvPr/>
        </p:nvPicPr>
        <p:blipFill>
          <a:blip r:embed="rId8"/>
          <a:stretch>
            <a:fillRect/>
          </a:stretch>
        </p:blipFill>
        <p:spPr>
          <a:xfrm>
            <a:off x="12715093" y="2917849"/>
            <a:ext cx="5062499" cy="540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8803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9694962"/>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R</a:t>
            </a:r>
            <a:endParaRPr lang="en-US" sz="4800" dirty="0" smtClean="0">
              <a:ln w="0"/>
              <a:effectLst>
                <a:outerShdw blurRad="38100" dist="19050" dir="2700000" algn="tl" rotWithShape="0">
                  <a:schemeClr val="dk1">
                    <a:alpha val="40000"/>
                  </a:schemeClr>
                </a:outerShdw>
              </a:effectLst>
            </a:endParaRPr>
          </a:p>
          <a:p>
            <a:pPr algn="ctr"/>
            <a:r>
              <a:rPr lang="en-US" sz="4800" b="0" cap="none" spc="0" dirty="0" smtClean="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M</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a:ln w="0"/>
                <a:effectLst>
                  <a:outerShdw blurRad="38100" dist="19050" dir="2700000" algn="tl" rotWithShape="0">
                    <a:schemeClr val="dk1">
                      <a:alpha val="40000"/>
                    </a:schemeClr>
                  </a:outerShdw>
                </a:effectLst>
              </a:rPr>
              <a:t>E</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2824654" y="6409526"/>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9293846" y="8520466"/>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8" name="Picture 27"/>
          <p:cNvPicPr>
            <a:picLocks noChangeAspect="1"/>
          </p:cNvPicPr>
          <p:nvPr/>
        </p:nvPicPr>
        <p:blipFill>
          <a:blip r:embed="rId7"/>
          <a:stretch>
            <a:fillRect/>
          </a:stretch>
        </p:blipFill>
        <p:spPr>
          <a:xfrm>
            <a:off x="2720306" y="1611832"/>
            <a:ext cx="13075422" cy="4680000"/>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p:cNvPicPr>
            <a:picLocks noChangeAspect="1"/>
          </p:cNvPicPr>
          <p:nvPr/>
        </p:nvPicPr>
        <p:blipFill>
          <a:blip r:embed="rId8"/>
          <a:stretch>
            <a:fillRect/>
          </a:stretch>
        </p:blipFill>
        <p:spPr>
          <a:xfrm>
            <a:off x="11234714" y="6631408"/>
            <a:ext cx="6152429" cy="252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07856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9694962"/>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R</a:t>
            </a:r>
            <a:endParaRPr lang="en-US" sz="4800" dirty="0" smtClean="0">
              <a:ln w="0"/>
              <a:effectLst>
                <a:outerShdw blurRad="38100" dist="19050" dir="2700000" algn="tl" rotWithShape="0">
                  <a:schemeClr val="dk1">
                    <a:alpha val="40000"/>
                  </a:schemeClr>
                </a:outerShdw>
              </a:effectLst>
            </a:endParaRPr>
          </a:p>
          <a:p>
            <a:pPr algn="ctr"/>
            <a:r>
              <a:rPr lang="en-US" sz="4800" b="0" cap="none" spc="0" dirty="0" smtClean="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M</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a:ln w="0"/>
                <a:effectLst>
                  <a:outerShdw blurRad="38100" dist="19050" dir="2700000" algn="tl" rotWithShape="0">
                    <a:schemeClr val="dk1">
                      <a:alpha val="40000"/>
                    </a:schemeClr>
                  </a:outerShdw>
                </a:effectLst>
              </a:rPr>
              <a:t>E</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13125588" y="1785848"/>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6363853" y="6038261"/>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30" name="Picture 29"/>
          <p:cNvPicPr>
            <a:picLocks noChangeAspect="1"/>
          </p:cNvPicPr>
          <p:nvPr/>
        </p:nvPicPr>
        <p:blipFill>
          <a:blip r:embed="rId7"/>
          <a:stretch>
            <a:fillRect/>
          </a:stretch>
        </p:blipFill>
        <p:spPr>
          <a:xfrm>
            <a:off x="2720306" y="1614518"/>
            <a:ext cx="10102075" cy="6480000"/>
          </a:xfrm>
          <a:prstGeom prst="rect">
            <a:avLst/>
          </a:prstGeom>
          <a:ln w="88900" cap="sq" cmpd="thickThin">
            <a:solidFill>
              <a:srgbClr val="000000"/>
            </a:solidFill>
            <a:prstDash val="solid"/>
            <a:miter lim="800000"/>
          </a:ln>
          <a:effectLst>
            <a:innerShdw blurRad="76200">
              <a:srgbClr val="000000"/>
            </a:innerShdw>
          </a:effectLst>
        </p:spPr>
      </p:pic>
      <p:pic>
        <p:nvPicPr>
          <p:cNvPr id="35" name="Picture 34"/>
          <p:cNvPicPr>
            <a:picLocks noChangeAspect="1"/>
          </p:cNvPicPr>
          <p:nvPr/>
        </p:nvPicPr>
        <p:blipFill>
          <a:blip r:embed="rId8"/>
          <a:stretch>
            <a:fillRect/>
          </a:stretch>
        </p:blipFill>
        <p:spPr>
          <a:xfrm>
            <a:off x="13156205" y="6774623"/>
            <a:ext cx="5004002" cy="198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79019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9694962"/>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R</a:t>
            </a:r>
            <a:endParaRPr lang="en-US" sz="4800" dirty="0" smtClean="0">
              <a:ln w="0"/>
              <a:effectLst>
                <a:outerShdw blurRad="38100" dist="19050" dir="2700000" algn="tl" rotWithShape="0">
                  <a:schemeClr val="dk1">
                    <a:alpha val="40000"/>
                  </a:schemeClr>
                </a:outerShdw>
              </a:effectLst>
            </a:endParaRPr>
          </a:p>
          <a:p>
            <a:pPr algn="ctr"/>
            <a:r>
              <a:rPr lang="en-US" sz="4800" b="0" cap="none" spc="0" dirty="0" smtClean="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M</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a:ln w="0"/>
                <a:effectLst>
                  <a:outerShdw blurRad="38100" dist="19050" dir="2700000" algn="tl" rotWithShape="0">
                    <a:schemeClr val="dk1">
                      <a:alpha val="40000"/>
                    </a:schemeClr>
                  </a:outerShdw>
                </a:effectLst>
              </a:rPr>
              <a:t>E</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2824654" y="5909810"/>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6101929" y="8444101"/>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8" name="Picture 27"/>
          <p:cNvPicPr>
            <a:picLocks noChangeAspect="1"/>
          </p:cNvPicPr>
          <p:nvPr/>
        </p:nvPicPr>
        <p:blipFill>
          <a:blip r:embed="rId7"/>
          <a:stretch>
            <a:fillRect/>
          </a:stretch>
        </p:blipFill>
        <p:spPr>
          <a:xfrm>
            <a:off x="2720306" y="1756594"/>
            <a:ext cx="14538083" cy="3960000"/>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p:cNvPicPr>
            <a:picLocks noChangeAspect="1"/>
          </p:cNvPicPr>
          <p:nvPr/>
        </p:nvPicPr>
        <p:blipFill>
          <a:blip r:embed="rId8"/>
          <a:stretch>
            <a:fillRect/>
          </a:stretch>
        </p:blipFill>
        <p:spPr>
          <a:xfrm>
            <a:off x="8215475" y="6540752"/>
            <a:ext cx="9694051" cy="252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6999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9694962"/>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R</a:t>
            </a:r>
            <a:endParaRPr lang="en-US" sz="4800" dirty="0" smtClean="0">
              <a:ln w="0"/>
              <a:effectLst>
                <a:outerShdw blurRad="38100" dist="19050" dir="2700000" algn="tl" rotWithShape="0">
                  <a:schemeClr val="dk1">
                    <a:alpha val="40000"/>
                  </a:schemeClr>
                </a:outerShdw>
              </a:effectLst>
            </a:endParaRPr>
          </a:p>
          <a:p>
            <a:pPr algn="ctr"/>
            <a:r>
              <a:rPr lang="en-US" sz="4800" b="0" cap="none" spc="0" dirty="0" smtClean="0">
                <a:ln w="0"/>
                <a:solidFill>
                  <a:schemeClr val="tx1"/>
                </a:solidFill>
                <a:effectLst>
                  <a:outerShdw blurRad="38100" dist="19050" dir="2700000" algn="tl" rotWithShape="0">
                    <a:schemeClr val="dk1">
                      <a:alpha val="40000"/>
                    </a:schemeClr>
                  </a:outerShdw>
                </a:effectLst>
              </a:rPr>
              <a:t>-</a:t>
            </a: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M</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T</a:t>
            </a:r>
          </a:p>
          <a:p>
            <a:pPr algn="ctr"/>
            <a:r>
              <a:rPr lang="en-US" sz="4800" dirty="0">
                <a:ln w="0"/>
                <a:effectLst>
                  <a:outerShdw blurRad="38100" dist="19050" dir="2700000" algn="tl" rotWithShape="0">
                    <a:schemeClr val="dk1">
                      <a:alpha val="40000"/>
                    </a:schemeClr>
                  </a:outerShdw>
                </a:effectLst>
              </a:rPr>
              <a:t>E</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2778271" y="7218959"/>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9732387" y="8558724"/>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30" name="Picture 29"/>
          <p:cNvPicPr>
            <a:picLocks noChangeAspect="1"/>
          </p:cNvPicPr>
          <p:nvPr/>
        </p:nvPicPr>
        <p:blipFill>
          <a:blip r:embed="rId7"/>
          <a:stretch>
            <a:fillRect/>
          </a:stretch>
        </p:blipFill>
        <p:spPr>
          <a:xfrm>
            <a:off x="2720306" y="1611192"/>
            <a:ext cx="13154884" cy="5400000"/>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p:cNvPicPr>
            <a:picLocks noChangeAspect="1"/>
          </p:cNvPicPr>
          <p:nvPr/>
        </p:nvPicPr>
        <p:blipFill>
          <a:blip r:embed="rId8"/>
          <a:stretch>
            <a:fillRect/>
          </a:stretch>
        </p:blipFill>
        <p:spPr>
          <a:xfrm>
            <a:off x="11659439" y="7389666"/>
            <a:ext cx="6145944" cy="180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65043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286304" y="2010355"/>
            <a:ext cx="620633" cy="6089276"/>
          </a:xfrm>
          <a:prstGeom prst="rect">
            <a:avLst/>
          </a:prstGeom>
          <a:noFill/>
        </p:spPr>
        <p:txBody>
          <a:bodyPr wrap="squar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V</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C</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2778271" y="6320598"/>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6094129" y="8459674"/>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9" name="Picture 28"/>
          <p:cNvPicPr>
            <a:picLocks noChangeAspect="1"/>
          </p:cNvPicPr>
          <p:nvPr/>
        </p:nvPicPr>
        <p:blipFill>
          <a:blip r:embed="rId7"/>
          <a:stretch>
            <a:fillRect/>
          </a:stretch>
        </p:blipFill>
        <p:spPr>
          <a:xfrm>
            <a:off x="2720306" y="1529450"/>
            <a:ext cx="14607271" cy="4680000"/>
          </a:xfrm>
          <a:prstGeom prst="rect">
            <a:avLst/>
          </a:prstGeom>
          <a:ln w="88900" cap="sq" cmpd="thickThin">
            <a:solidFill>
              <a:srgbClr val="000000"/>
            </a:solidFill>
            <a:prstDash val="solid"/>
            <a:miter lim="800000"/>
          </a:ln>
          <a:effectLst>
            <a:innerShdw blurRad="76200">
              <a:srgbClr val="000000"/>
            </a:innerShdw>
          </a:effectLst>
        </p:spPr>
      </p:pic>
      <p:pic>
        <p:nvPicPr>
          <p:cNvPr id="35" name="Picture 34"/>
          <p:cNvPicPr>
            <a:picLocks noChangeAspect="1"/>
          </p:cNvPicPr>
          <p:nvPr/>
        </p:nvPicPr>
        <p:blipFill>
          <a:blip r:embed="rId8"/>
          <a:stretch>
            <a:fillRect/>
          </a:stretch>
        </p:blipFill>
        <p:spPr>
          <a:xfrm>
            <a:off x="8106813" y="6916325"/>
            <a:ext cx="9939660" cy="216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89169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404059" y="2025741"/>
            <a:ext cx="58221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V</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C</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3054279" y="7323387"/>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6264167" y="3909136"/>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8" name="Picture 27"/>
          <p:cNvPicPr>
            <a:picLocks noChangeAspect="1"/>
          </p:cNvPicPr>
          <p:nvPr/>
        </p:nvPicPr>
        <p:blipFill>
          <a:blip r:embed="rId7"/>
          <a:stretch>
            <a:fillRect/>
          </a:stretch>
        </p:blipFill>
        <p:spPr>
          <a:xfrm>
            <a:off x="2739234" y="1687391"/>
            <a:ext cx="9951902" cy="5470769"/>
          </a:xfrm>
          <a:prstGeom prst="rect">
            <a:avLst/>
          </a:prstGeom>
          <a:ln w="88900" cap="sq" cmpd="thickThin">
            <a:solidFill>
              <a:srgbClr val="000000"/>
            </a:solidFill>
            <a:prstDash val="solid"/>
            <a:miter lim="800000"/>
          </a:ln>
          <a:effectLst>
            <a:innerShdw blurRad="76200">
              <a:srgbClr val="000000"/>
            </a:innerShdw>
          </a:effectLst>
        </p:spPr>
      </p:pic>
      <p:pic>
        <p:nvPicPr>
          <p:cNvPr id="30" name="Picture 29"/>
          <p:cNvPicPr>
            <a:picLocks noChangeAspect="1"/>
          </p:cNvPicPr>
          <p:nvPr/>
        </p:nvPicPr>
        <p:blipFill>
          <a:blip r:embed="rId8"/>
          <a:stretch>
            <a:fillRect/>
          </a:stretch>
        </p:blipFill>
        <p:spPr>
          <a:xfrm>
            <a:off x="13128267" y="4809381"/>
            <a:ext cx="5023636" cy="432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7351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1117"/>
            <a:chOff x="0" y="0"/>
            <a:chExt cx="11564591" cy="506815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Today's agenda</a:t>
              </a:r>
            </a:p>
          </p:txBody>
        </p:sp>
        <p:sp>
          <p:nvSpPr>
            <p:cNvPr id="4" name="TextBox 4"/>
            <p:cNvSpPr txBox="1"/>
            <p:nvPr/>
          </p:nvSpPr>
          <p:spPr>
            <a:xfrm>
              <a:off x="0" y="2298166"/>
              <a:ext cx="11564591" cy="2769989"/>
            </a:xfrm>
            <a:prstGeom prst="rect">
              <a:avLst/>
            </a:prstGeom>
          </p:spPr>
          <p:txBody>
            <a:bodyPr lIns="0" tIns="0" rIns="0" bIns="0" rtlCol="0" anchor="t">
              <a:spAutoFit/>
            </a:bodyPr>
            <a:lstStyle/>
            <a:p>
              <a:pPr>
                <a:lnSpc>
                  <a:spcPts val="2660"/>
                </a:lnSpc>
              </a:pPr>
              <a:r>
                <a:rPr lang="en-US" sz="1900" spc="-19" dirty="0">
                  <a:solidFill>
                    <a:srgbClr val="000000"/>
                  </a:solidFill>
                  <a:latin typeface="Arial" panose="020B0604020202020204" pitchFamily="34" charset="0"/>
                  <a:cs typeface="Arial" panose="020B0604020202020204" pitchFamily="34" charset="0"/>
                </a:rPr>
                <a:t>Project recap</a:t>
              </a:r>
            </a:p>
            <a:p>
              <a:pPr>
                <a:lnSpc>
                  <a:spcPts val="2660"/>
                </a:lnSpc>
              </a:pPr>
              <a:r>
                <a:rPr lang="en-US" sz="1900" spc="-19" dirty="0">
                  <a:solidFill>
                    <a:srgbClr val="000000"/>
                  </a:solidFill>
                  <a:latin typeface="Arial" panose="020B0604020202020204" pitchFamily="34" charset="0"/>
                  <a:cs typeface="Arial" panose="020B0604020202020204" pitchFamily="34" charset="0"/>
                </a:rPr>
                <a:t>Problem</a:t>
              </a:r>
            </a:p>
            <a:p>
              <a:pPr>
                <a:lnSpc>
                  <a:spcPts val="2660"/>
                </a:lnSpc>
              </a:pPr>
              <a:r>
                <a:rPr lang="en-US" sz="1900" spc="-19" dirty="0">
                  <a:solidFill>
                    <a:srgbClr val="000000"/>
                  </a:solidFill>
                  <a:latin typeface="Arial" panose="020B0604020202020204" pitchFamily="34" charset="0"/>
                  <a:cs typeface="Arial" panose="020B0604020202020204" pitchFamily="34" charset="0"/>
                </a:rPr>
                <a:t>The Analytics team</a:t>
              </a:r>
            </a:p>
            <a:p>
              <a:pPr>
                <a:lnSpc>
                  <a:spcPts val="2660"/>
                </a:lnSpc>
              </a:pPr>
              <a:r>
                <a:rPr lang="en-US" sz="1900" spc="-19" dirty="0">
                  <a:solidFill>
                    <a:srgbClr val="000000"/>
                  </a:solidFill>
                  <a:latin typeface="Arial" panose="020B0604020202020204" pitchFamily="34" charset="0"/>
                  <a:cs typeface="Arial" panose="020B0604020202020204" pitchFamily="34" charset="0"/>
                </a:rPr>
                <a:t>Process</a:t>
              </a:r>
            </a:p>
            <a:p>
              <a:pPr>
                <a:lnSpc>
                  <a:spcPts val="2660"/>
                </a:lnSpc>
              </a:pPr>
              <a:r>
                <a:rPr lang="en-US" sz="1900" spc="-19" dirty="0">
                  <a:solidFill>
                    <a:srgbClr val="000000"/>
                  </a:solidFill>
                  <a:latin typeface="Arial" panose="020B0604020202020204" pitchFamily="34" charset="0"/>
                  <a:cs typeface="Arial" panose="020B0604020202020204" pitchFamily="34" charset="0"/>
                </a:rPr>
                <a:t>Insights</a:t>
              </a:r>
            </a:p>
            <a:p>
              <a:pPr>
                <a:lnSpc>
                  <a:spcPts val="2660"/>
                </a:lnSpc>
              </a:pPr>
              <a:r>
                <a:rPr lang="en-US" sz="1900" spc="-19" dirty="0">
                  <a:solidFill>
                    <a:srgbClr val="000000"/>
                  </a:solidFill>
                  <a:latin typeface="Arial" panose="020B0604020202020204" pitchFamily="34" charset="0"/>
                  <a:cs typeface="Arial" panose="020B0604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397288" y="2014838"/>
            <a:ext cx="58221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V</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C</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2824654" y="6583885"/>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7735312" y="8394581"/>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9" name="Picture 28"/>
          <p:cNvPicPr>
            <a:picLocks noChangeAspect="1"/>
          </p:cNvPicPr>
          <p:nvPr/>
        </p:nvPicPr>
        <p:blipFill>
          <a:blip r:embed="rId7"/>
          <a:stretch>
            <a:fillRect/>
          </a:stretch>
        </p:blipFill>
        <p:spPr>
          <a:xfrm>
            <a:off x="2720306" y="1606271"/>
            <a:ext cx="13293690" cy="4680000"/>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p:cNvPicPr>
            <a:picLocks noChangeAspect="1"/>
          </p:cNvPicPr>
          <p:nvPr/>
        </p:nvPicPr>
        <p:blipFill>
          <a:blip r:embed="rId8"/>
          <a:stretch>
            <a:fillRect/>
          </a:stretch>
        </p:blipFill>
        <p:spPr>
          <a:xfrm>
            <a:off x="9848858" y="7225523"/>
            <a:ext cx="8007688" cy="180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5885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451296" y="2010605"/>
            <a:ext cx="58221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V</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C</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D</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3169897" y="7468755"/>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pic>
        <p:nvPicPr>
          <p:cNvPr id="28" name="Picture 27"/>
          <p:cNvPicPr>
            <a:picLocks noChangeAspect="1"/>
          </p:cNvPicPr>
          <p:nvPr/>
        </p:nvPicPr>
        <p:blipFill>
          <a:blip r:embed="rId7"/>
          <a:stretch>
            <a:fillRect/>
          </a:stretch>
        </p:blipFill>
        <p:spPr>
          <a:xfrm>
            <a:off x="2595720" y="1714936"/>
            <a:ext cx="15213268" cy="5580000"/>
          </a:xfrm>
          <a:prstGeom prst="rect">
            <a:avLst/>
          </a:prstGeom>
          <a:ln w="88900" cap="sq" cmpd="thickThin">
            <a:solidFill>
              <a:srgbClr val="000000"/>
            </a:solidFill>
            <a:prstDash val="solid"/>
            <a:miter lim="800000"/>
          </a:ln>
          <a:effectLst>
            <a:innerShdw blurRad="76200">
              <a:srgbClr val="000000"/>
            </a:innerShdw>
          </a:effectLst>
        </p:spPr>
      </p:pic>
      <p:pic>
        <p:nvPicPr>
          <p:cNvPr id="30" name="Picture 29"/>
          <p:cNvPicPr>
            <a:picLocks noChangeAspect="1"/>
          </p:cNvPicPr>
          <p:nvPr/>
        </p:nvPicPr>
        <p:blipFill>
          <a:blip r:embed="rId8"/>
          <a:stretch>
            <a:fillRect/>
          </a:stretch>
        </p:blipFill>
        <p:spPr>
          <a:xfrm>
            <a:off x="13338302" y="7649797"/>
            <a:ext cx="3659998" cy="1440000"/>
          </a:xfrm>
          <a:prstGeom prst="rect">
            <a:avLst/>
          </a:prstGeom>
          <a:ln w="88900" cap="sq" cmpd="thickThin">
            <a:solidFill>
              <a:srgbClr val="000000"/>
            </a:solidFill>
            <a:prstDash val="solid"/>
            <a:miter lim="800000"/>
          </a:ln>
          <a:effectLst>
            <a:innerShdw blurRad="76200">
              <a:srgbClr val="000000"/>
            </a:innerShdw>
          </a:effectLst>
        </p:spPr>
      </p:pic>
      <p:sp>
        <p:nvSpPr>
          <p:cNvPr id="36" name="TextBox 35"/>
          <p:cNvSpPr txBox="1"/>
          <p:nvPr/>
        </p:nvSpPr>
        <p:spPr>
          <a:xfrm>
            <a:off x="11384284" y="8415168"/>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
        <p:nvSpPr>
          <p:cNvPr id="33" name="TextBox 32"/>
          <p:cNvSpPr txBox="1"/>
          <p:nvPr/>
        </p:nvSpPr>
        <p:spPr>
          <a:xfrm>
            <a:off x="14210391" y="8228562"/>
            <a:ext cx="1924214" cy="769441"/>
          </a:xfrm>
          <a:prstGeom prst="rect">
            <a:avLst/>
          </a:prstGeom>
          <a:noFill/>
        </p:spPr>
        <p:txBody>
          <a:bodyPr wrap="square" rtlCol="0">
            <a:spAutoFit/>
          </a:bodyPr>
          <a:lstStyle/>
          <a:p>
            <a:pPr algn="ctr"/>
            <a:r>
              <a:rPr lang="en-US" sz="2200" dirty="0" smtClean="0">
                <a:cs typeface="Arial" panose="020B0604020202020204" pitchFamily="34" charset="0"/>
              </a:rPr>
              <a:t>No retained customer</a:t>
            </a:r>
            <a:endParaRPr lang="en-IN" sz="2200" dirty="0">
              <a:cs typeface="Arial" panose="020B0604020202020204" pitchFamily="34" charset="0"/>
            </a:endParaRPr>
          </a:p>
        </p:txBody>
      </p:sp>
    </p:spTree>
    <p:extLst>
      <p:ext uri="{BB962C8B-B14F-4D97-AF65-F5344CB8AC3E}">
        <p14:creationId xmlns:p14="http://schemas.microsoft.com/office/powerpoint/2010/main" val="2387010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397288" y="1990901"/>
            <a:ext cx="58221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D</a:t>
            </a:r>
          </a:p>
          <a:p>
            <a:pPr algn="ctr"/>
            <a:r>
              <a:rPr lang="en-US" sz="4800" dirty="0" smtClean="0">
                <a:ln w="0"/>
                <a:effectLst>
                  <a:outerShdw blurRad="38100" dist="19050" dir="2700000" algn="tl" rotWithShape="0">
                    <a:schemeClr val="dk1">
                      <a:alpha val="40000"/>
                    </a:schemeClr>
                  </a:outerShdw>
                </a:effectLst>
              </a:rPr>
              <a:t>V</a:t>
            </a:r>
          </a:p>
          <a:p>
            <a:pPr algn="ctr"/>
            <a:r>
              <a:rPr lang="en-US" sz="4800" dirty="0" smtClean="0">
                <a:ln w="0"/>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N</a:t>
            </a:r>
          </a:p>
          <a:p>
            <a:pPr algn="ctr"/>
            <a:r>
              <a:rPr lang="en-US" sz="4800" dirty="0" smtClean="0">
                <a:ln w="0"/>
                <a:effectLst>
                  <a:outerShdw blurRad="38100" dist="19050" dir="2700000" algn="tl" rotWithShape="0">
                    <a:schemeClr val="dk1">
                      <a:alpha val="40000"/>
                    </a:schemeClr>
                  </a:outerShdw>
                </a:effectLst>
              </a:rPr>
              <a:t>C</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a:ln w="0"/>
                <a:effectLst>
                  <a:outerShdw blurRad="38100" dist="19050" dir="2700000" algn="tl" rotWithShape="0">
                    <a:schemeClr val="dk1">
                      <a:alpha val="40000"/>
                    </a:schemeClr>
                  </a:outerShdw>
                </a:effectLst>
              </a:rPr>
              <a:t>D</a:t>
            </a:r>
            <a:endParaRPr lang="en-US" sz="4800" dirty="0" smtClean="0">
              <a:ln w="0"/>
              <a:effectLst>
                <a:outerShdw blurRad="38100" dist="19050" dir="2700000" algn="tl" rotWithShape="0">
                  <a:schemeClr val="dk1">
                    <a:alpha val="40000"/>
                  </a:schemeClr>
                </a:outerShdw>
              </a:effectLst>
            </a:endParaRPr>
          </a:p>
        </p:txBody>
      </p:sp>
      <p:sp>
        <p:nvSpPr>
          <p:cNvPr id="32" name="TextBox 31"/>
          <p:cNvSpPr txBox="1"/>
          <p:nvPr/>
        </p:nvSpPr>
        <p:spPr>
          <a:xfrm>
            <a:off x="3169897" y="5594693"/>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4" name="Rectangle 33"/>
          <p:cNvSpPr/>
          <p:nvPr/>
        </p:nvSpPr>
        <p:spPr>
          <a:xfrm>
            <a:off x="1193241" y="2023500"/>
            <a:ext cx="710451" cy="6001643"/>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P</a:t>
            </a:r>
          </a:p>
          <a:p>
            <a:pPr algn="ctr"/>
            <a:r>
              <a:rPr lang="en-US" sz="4800" dirty="0" smtClean="0">
                <a:ln w="0"/>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dirty="0" smtClean="0">
                <a:ln w="0"/>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dirty="0" smtClean="0">
                <a:ln w="0"/>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br>
              <a:rPr lang="en-US" sz="4800" dirty="0" smtClean="0">
                <a:ln w="0"/>
                <a:effectLst>
                  <a:outerShdw blurRad="38100" dist="19050" dir="2700000" algn="tl" rotWithShape="0">
                    <a:schemeClr val="dk1">
                      <a:alpha val="40000"/>
                    </a:schemeClr>
                  </a:outerShdw>
                </a:effectLst>
              </a:rPr>
            </a:br>
            <a:r>
              <a:rPr lang="en-US" sz="4800" dirty="0" smtClean="0">
                <a:ln w="0"/>
                <a:effectLst>
                  <a:outerShdw blurRad="38100" dist="19050" dir="2700000" algn="tl" rotWithShape="0">
                    <a:schemeClr val="dk1">
                      <a:alpha val="40000"/>
                    </a:schemeClr>
                  </a:outerShdw>
                </a:effectLst>
              </a:rPr>
              <a:t>S</a:t>
            </a:r>
          </a:p>
        </p:txBody>
      </p:sp>
      <p:sp>
        <p:nvSpPr>
          <p:cNvPr id="36" name="TextBox 35"/>
          <p:cNvSpPr txBox="1"/>
          <p:nvPr/>
        </p:nvSpPr>
        <p:spPr>
          <a:xfrm>
            <a:off x="8403231" y="8180974"/>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pic>
        <p:nvPicPr>
          <p:cNvPr id="29" name="Picture 28"/>
          <p:cNvPicPr>
            <a:picLocks noChangeAspect="1"/>
          </p:cNvPicPr>
          <p:nvPr/>
        </p:nvPicPr>
        <p:blipFill>
          <a:blip r:embed="rId7"/>
          <a:stretch>
            <a:fillRect/>
          </a:stretch>
        </p:blipFill>
        <p:spPr>
          <a:xfrm>
            <a:off x="2667306" y="1731441"/>
            <a:ext cx="15198494" cy="3600000"/>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p:cNvPicPr>
            <a:picLocks noChangeAspect="1"/>
          </p:cNvPicPr>
          <p:nvPr/>
        </p:nvPicPr>
        <p:blipFill>
          <a:blip r:embed="rId8"/>
          <a:stretch>
            <a:fillRect/>
          </a:stretch>
        </p:blipFill>
        <p:spPr>
          <a:xfrm>
            <a:off x="10367091" y="5824524"/>
            <a:ext cx="6657051" cy="324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8918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5147" y="3296840"/>
            <a:ext cx="4703553" cy="3693319"/>
          </a:xfrm>
          <a:prstGeom prst="rect">
            <a:avLst/>
          </a:prstGeom>
        </p:spPr>
        <p:txBody>
          <a:bodyPr wrap="square" lIns="0" tIns="0" rIns="0" bIns="0" rtlCol="0" anchor="t">
            <a:spAutoFit/>
          </a:bodyPr>
          <a:lstStyle/>
          <a:p>
            <a:pPr>
              <a:lnSpc>
                <a:spcPts val="9600"/>
              </a:lnSpc>
            </a:pPr>
            <a:r>
              <a:rPr lang="en-US" sz="8000" spc="-80" dirty="0" smtClean="0">
                <a:solidFill>
                  <a:srgbClr val="000000"/>
                </a:solidFill>
                <a:latin typeface="Graphik Regular" panose="020B0503030202060203" pitchFamily="34" charset="0"/>
              </a:rPr>
              <a:t>Summary</a:t>
            </a:r>
          </a:p>
          <a:p>
            <a:pPr>
              <a:lnSpc>
                <a:spcPts val="9600"/>
              </a:lnSpc>
            </a:pPr>
            <a:r>
              <a:rPr lang="en-US" sz="8000" spc="-80" dirty="0" smtClean="0">
                <a:solidFill>
                  <a:srgbClr val="000000"/>
                </a:solidFill>
                <a:latin typeface="Graphik Regular" panose="020B0503030202060203" pitchFamily="34" charset="0"/>
              </a:rPr>
              <a:t>&amp;</a:t>
            </a:r>
          </a:p>
          <a:p>
            <a:pPr>
              <a:lnSpc>
                <a:spcPts val="9600"/>
              </a:lnSpc>
            </a:pPr>
            <a:r>
              <a:rPr lang="en-US" sz="8000" spc="-80" dirty="0" smtClean="0">
                <a:solidFill>
                  <a:srgbClr val="000000"/>
                </a:solidFill>
                <a:latin typeface="Graphik Regular" panose="020B0503030202060203" pitchFamily="34" charset="0"/>
              </a:rPr>
              <a:t>Recommends</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0752597" y="7280339"/>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616469" y="1288267"/>
            <a:ext cx="1888402" cy="630942"/>
          </a:xfrm>
          <a:prstGeom prst="rect">
            <a:avLst/>
          </a:prstGeom>
          <a:noFill/>
        </p:spPr>
        <p:txBody>
          <a:bodyPr wrap="none" rtlCol="0">
            <a:spAutoFit/>
          </a:bodyPr>
          <a:lstStyle/>
          <a:p>
            <a:r>
              <a:rPr lang="en-US" sz="3500" dirty="0" smtClean="0">
                <a:cs typeface="Arial" panose="020B0604020202020204" pitchFamily="34" charset="0"/>
              </a:rPr>
              <a:t>ANALYSIS</a:t>
            </a:r>
            <a:endParaRPr lang="en-IN" sz="2400" dirty="0">
              <a:cs typeface="Arial" panose="020B0604020202020204" pitchFamily="34" charset="0"/>
            </a:endParaRPr>
          </a:p>
        </p:txBody>
      </p:sp>
      <p:sp>
        <p:nvSpPr>
          <p:cNvPr id="28" name="TextBox 27"/>
          <p:cNvSpPr txBox="1"/>
          <p:nvPr/>
        </p:nvSpPr>
        <p:spPr>
          <a:xfrm>
            <a:off x="11616469" y="3748187"/>
            <a:ext cx="1894493" cy="630942"/>
          </a:xfrm>
          <a:prstGeom prst="rect">
            <a:avLst/>
          </a:prstGeom>
          <a:noFill/>
        </p:spPr>
        <p:txBody>
          <a:bodyPr wrap="none" rtlCol="0">
            <a:spAutoFit/>
          </a:bodyPr>
          <a:lstStyle/>
          <a:p>
            <a:r>
              <a:rPr lang="en-US" sz="3500" dirty="0" smtClean="0">
                <a:cs typeface="Arial" panose="020B0604020202020204" pitchFamily="34" charset="0"/>
              </a:rPr>
              <a:t>INSIGHTS</a:t>
            </a:r>
            <a:endParaRPr lang="en-IN" sz="2400" dirty="0">
              <a:cs typeface="Arial" panose="020B0604020202020204" pitchFamily="34" charset="0"/>
            </a:endParaRPr>
          </a:p>
        </p:txBody>
      </p:sp>
      <p:sp>
        <p:nvSpPr>
          <p:cNvPr id="30" name="TextBox 29"/>
          <p:cNvSpPr txBox="1"/>
          <p:nvPr/>
        </p:nvSpPr>
        <p:spPr>
          <a:xfrm>
            <a:off x="11581833" y="6964868"/>
            <a:ext cx="2326406" cy="630942"/>
          </a:xfrm>
          <a:prstGeom prst="rect">
            <a:avLst/>
          </a:prstGeom>
          <a:noFill/>
        </p:spPr>
        <p:txBody>
          <a:bodyPr wrap="none" rtlCol="0">
            <a:spAutoFit/>
          </a:bodyPr>
          <a:lstStyle/>
          <a:p>
            <a:r>
              <a:rPr lang="en-US" sz="3500" dirty="0" smtClean="0">
                <a:cs typeface="Arial" panose="020B0604020202020204" pitchFamily="34" charset="0"/>
              </a:rPr>
              <a:t>NEXT STEPS</a:t>
            </a:r>
            <a:endParaRPr lang="en-IN" sz="2400" dirty="0">
              <a:cs typeface="Arial" panose="020B0604020202020204" pitchFamily="34" charset="0"/>
            </a:endParaRPr>
          </a:p>
        </p:txBody>
      </p:sp>
      <p:sp>
        <p:nvSpPr>
          <p:cNvPr id="31" name="TextBox 30"/>
          <p:cNvSpPr txBox="1"/>
          <p:nvPr/>
        </p:nvSpPr>
        <p:spPr>
          <a:xfrm>
            <a:off x="11581833" y="7595810"/>
            <a:ext cx="6502668" cy="1569660"/>
          </a:xfrm>
          <a:prstGeom prst="rect">
            <a:avLst/>
          </a:prstGeom>
          <a:noFill/>
        </p:spPr>
        <p:txBody>
          <a:bodyPr wrap="square" rtlCol="0">
            <a:spAutoFit/>
          </a:bodyPr>
          <a:lstStyle/>
          <a:p>
            <a:r>
              <a:rPr lang="en-US" sz="2400" dirty="0" smtClean="0">
                <a:cs typeface="Arial" panose="020B0604020202020204" pitchFamily="34" charset="0"/>
              </a:rPr>
              <a:t>This ad-hoc analysis is insightful, but it’s time to take this analysis into large scale production for real time understanding of your business. We can show you how to do this.</a:t>
            </a:r>
            <a:endParaRPr lang="en-IN" sz="2400" dirty="0">
              <a:cs typeface="Arial" panose="020B0604020202020204" pitchFamily="34" charset="0"/>
            </a:endParaRPr>
          </a:p>
        </p:txBody>
      </p:sp>
      <p:sp>
        <p:nvSpPr>
          <p:cNvPr id="32" name="TextBox 31"/>
          <p:cNvSpPr txBox="1"/>
          <p:nvPr/>
        </p:nvSpPr>
        <p:spPr>
          <a:xfrm>
            <a:off x="11581833" y="1916673"/>
            <a:ext cx="6502668" cy="1569660"/>
          </a:xfrm>
          <a:prstGeom prst="rect">
            <a:avLst/>
          </a:prstGeom>
          <a:noFill/>
        </p:spPr>
        <p:txBody>
          <a:bodyPr wrap="square" rtlCol="0">
            <a:spAutoFit/>
          </a:bodyPr>
          <a:lstStyle/>
          <a:p>
            <a:r>
              <a:rPr lang="en-US" sz="2400" dirty="0" smtClean="0">
                <a:cs typeface="Arial" panose="020B0604020202020204" pitchFamily="34" charset="0"/>
              </a:rPr>
              <a:t>Health Beauty &amp; Bed Table Bath are two most popular product category purchased, showcasing that people spend on beauty and decoration the most.</a:t>
            </a:r>
            <a:endParaRPr lang="en-IN" sz="2400" dirty="0">
              <a:cs typeface="Arial" panose="020B0604020202020204" pitchFamily="34" charset="0"/>
            </a:endParaRPr>
          </a:p>
        </p:txBody>
      </p:sp>
      <p:sp>
        <p:nvSpPr>
          <p:cNvPr id="33" name="TextBox 32"/>
          <p:cNvSpPr txBox="1"/>
          <p:nvPr/>
        </p:nvSpPr>
        <p:spPr>
          <a:xfrm>
            <a:off x="11647845" y="4379129"/>
            <a:ext cx="6502668" cy="2308324"/>
          </a:xfrm>
          <a:prstGeom prst="rect">
            <a:avLst/>
          </a:prstGeom>
          <a:noFill/>
        </p:spPr>
        <p:txBody>
          <a:bodyPr wrap="square" rtlCol="0">
            <a:spAutoFit/>
          </a:bodyPr>
          <a:lstStyle/>
          <a:p>
            <a:r>
              <a:rPr lang="en-US" sz="2400" dirty="0" smtClean="0">
                <a:cs typeface="Arial" panose="020B0604020202020204" pitchFamily="34" charset="0"/>
              </a:rPr>
              <a:t>Correlation between product price and product purchase frequency showing that products with low price having highest order for purchase. You could use this insights to sell the product with low range price more to generate maximum revenue in best selling product categories.</a:t>
            </a:r>
            <a:endParaRPr lang="en-IN" sz="2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smtClean="0">
                <a:solidFill>
                  <a:srgbClr val="FFFFFF"/>
                </a:solidFill>
                <a:latin typeface="Arial" panose="020B0604020202020204" pitchFamily="34" charset="0"/>
                <a:cs typeface="Arial" panose="020B0604020202020204" pitchFamily="34" charset="0"/>
              </a:rPr>
              <a:t>Project</a:t>
            </a:r>
          </a:p>
          <a:p>
            <a:pPr algn="ctr">
              <a:lnSpc>
                <a:spcPts val="9600"/>
              </a:lnSpc>
            </a:pPr>
            <a:r>
              <a:rPr lang="en-US" sz="8000" spc="-80" dirty="0" smtClean="0">
                <a:solidFill>
                  <a:srgbClr val="FFFFFF"/>
                </a:solidFill>
                <a:latin typeface="Arial" panose="020B0604020202020204" pitchFamily="34" charset="0"/>
                <a:cs typeface="Arial" panose="020B0604020202020204" pitchFamily="34" charset="0"/>
              </a:rPr>
              <a:t>Recap</a:t>
            </a:r>
            <a:endParaRPr lang="en-US" sz="8000" spc="-80" dirty="0">
              <a:solidFill>
                <a:srgbClr val="FFFFFF"/>
              </a:solidFill>
              <a:latin typeface="Arial" panose="020B0604020202020204" pitchFamily="34" charset="0"/>
              <a:cs typeface="Arial" panose="020B0604020202020204" pitchFamily="34" charset="0"/>
            </a:endParaRPr>
          </a:p>
        </p:txBody>
      </p:sp>
      <p:sp>
        <p:nvSpPr>
          <p:cNvPr id="34" name="TextBox 33"/>
          <p:cNvSpPr txBox="1"/>
          <p:nvPr/>
        </p:nvSpPr>
        <p:spPr>
          <a:xfrm>
            <a:off x="8672313" y="2881341"/>
            <a:ext cx="7506985" cy="4524315"/>
          </a:xfrm>
          <a:prstGeom prst="rect">
            <a:avLst/>
          </a:prstGeom>
          <a:noFill/>
        </p:spPr>
        <p:txBody>
          <a:bodyPr wrap="square" rtlCol="0">
            <a:spAutoFit/>
          </a:bodyPr>
          <a:lstStyle/>
          <a:p>
            <a:r>
              <a:rPr lang="en-US" sz="3200" dirty="0"/>
              <a:t>This project aimed to analyze customer behavior, sales performance, and retention patterns to provide actionable insights for improving business strategies</a:t>
            </a:r>
            <a:r>
              <a:rPr lang="en-US" sz="3200" dirty="0" smtClean="0"/>
              <a:t>.</a:t>
            </a:r>
          </a:p>
          <a:p>
            <a:r>
              <a:rPr lang="en-US" sz="3200" dirty="0" smtClean="0"/>
              <a:t>By </a:t>
            </a:r>
            <a:r>
              <a:rPr lang="en-US" sz="3200" dirty="0"/>
              <a:t>leveraging </a:t>
            </a:r>
            <a:r>
              <a:rPr lang="en-US" sz="3200" b="1" dirty="0"/>
              <a:t>SQL</a:t>
            </a:r>
            <a:r>
              <a:rPr lang="en-US" sz="3200" dirty="0"/>
              <a:t> for foundational analysis and </a:t>
            </a:r>
            <a:r>
              <a:rPr lang="en-US" sz="3200" b="1" dirty="0"/>
              <a:t>Python</a:t>
            </a:r>
            <a:r>
              <a:rPr lang="en-US" sz="3200" dirty="0"/>
              <a:t> for advanced computations and visualizations, we explored key metrics like retention rate, sales trends, and revenue contributions</a:t>
            </a:r>
            <a:r>
              <a:rPr lang="en-US" sz="3200" dirty="0" smtClean="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173105" y="4841975"/>
            <a:ext cx="7915244" cy="707886"/>
          </a:xfrm>
          <a:prstGeom prst="rect">
            <a:avLst/>
          </a:prstGeom>
          <a:noFill/>
        </p:spPr>
        <p:txBody>
          <a:bodyPr wrap="none" rtlCol="0">
            <a:spAutoFit/>
          </a:bodyPr>
          <a:lstStyle/>
          <a:p>
            <a:r>
              <a:rPr lang="en-US" sz="4000" dirty="0" smtClean="0">
                <a:solidFill>
                  <a:schemeClr val="bg1"/>
                </a:solidFill>
                <a:cs typeface="Arial" panose="020B0604020202020204" pitchFamily="34" charset="0"/>
              </a:rPr>
              <a:t>Problems divided into three sections:</a:t>
            </a:r>
            <a:endParaRPr lang="en-IN" sz="4000" dirty="0">
              <a:solidFill>
                <a:schemeClr val="bg1"/>
              </a:solidFill>
              <a:cs typeface="Arial" panose="020B0604020202020204" pitchFamily="34" charset="0"/>
            </a:endParaRPr>
          </a:p>
        </p:txBody>
      </p:sp>
      <p:sp>
        <p:nvSpPr>
          <p:cNvPr id="23" name="TextBox 22"/>
          <p:cNvSpPr txBox="1"/>
          <p:nvPr/>
        </p:nvSpPr>
        <p:spPr>
          <a:xfrm>
            <a:off x="2759088" y="6092160"/>
            <a:ext cx="3526286" cy="1092607"/>
          </a:xfrm>
          <a:prstGeom prst="rect">
            <a:avLst/>
          </a:prstGeom>
          <a:noFill/>
        </p:spPr>
        <p:txBody>
          <a:bodyPr wrap="none" rtlCol="0">
            <a:spAutoFit/>
          </a:bodyPr>
          <a:lstStyle/>
          <a:p>
            <a:r>
              <a:rPr lang="en-US" sz="3500" u="sng" dirty="0" smtClean="0">
                <a:solidFill>
                  <a:schemeClr val="bg1"/>
                </a:solidFill>
                <a:cs typeface="Arial" panose="020B0604020202020204" pitchFamily="34" charset="0"/>
              </a:rPr>
              <a:t>Basic Problems</a:t>
            </a:r>
          </a:p>
          <a:p>
            <a:r>
              <a:rPr lang="en-US" sz="3000" dirty="0" smtClean="0">
                <a:solidFill>
                  <a:schemeClr val="bg1"/>
                </a:solidFill>
                <a:cs typeface="Arial" panose="020B0604020202020204" pitchFamily="34" charset="0"/>
              </a:rPr>
              <a:t>Fundamental </a:t>
            </a:r>
            <a:r>
              <a:rPr lang="en-US" sz="3000" dirty="0">
                <a:solidFill>
                  <a:schemeClr val="bg1"/>
                </a:solidFill>
                <a:cs typeface="Arial" panose="020B0604020202020204" pitchFamily="34" charset="0"/>
              </a:rPr>
              <a:t>I</a:t>
            </a:r>
            <a:r>
              <a:rPr lang="en-US" sz="3000" dirty="0" smtClean="0">
                <a:solidFill>
                  <a:schemeClr val="bg1"/>
                </a:solidFill>
                <a:cs typeface="Arial" panose="020B0604020202020204" pitchFamily="34" charset="0"/>
              </a:rPr>
              <a:t>nsights</a:t>
            </a:r>
            <a:endParaRPr lang="en-IN" sz="3000" dirty="0">
              <a:solidFill>
                <a:schemeClr val="bg1"/>
              </a:solidFill>
              <a:cs typeface="Arial" panose="020B0604020202020204" pitchFamily="34" charset="0"/>
            </a:endParaRPr>
          </a:p>
        </p:txBody>
      </p:sp>
      <p:sp>
        <p:nvSpPr>
          <p:cNvPr id="26" name="TextBox 25"/>
          <p:cNvSpPr txBox="1"/>
          <p:nvPr/>
        </p:nvSpPr>
        <p:spPr>
          <a:xfrm>
            <a:off x="2759088" y="7374156"/>
            <a:ext cx="4723281" cy="1092607"/>
          </a:xfrm>
          <a:prstGeom prst="rect">
            <a:avLst/>
          </a:prstGeom>
          <a:noFill/>
        </p:spPr>
        <p:txBody>
          <a:bodyPr wrap="none" rtlCol="0">
            <a:spAutoFit/>
          </a:bodyPr>
          <a:lstStyle/>
          <a:p>
            <a:r>
              <a:rPr lang="en-US" sz="3500" u="sng" dirty="0" smtClean="0">
                <a:solidFill>
                  <a:schemeClr val="bg1"/>
                </a:solidFill>
                <a:cs typeface="Arial" panose="020B0604020202020204" pitchFamily="34" charset="0"/>
              </a:rPr>
              <a:t>Intermediate Problems</a:t>
            </a:r>
          </a:p>
          <a:p>
            <a:r>
              <a:rPr lang="en-US" sz="3000" dirty="0" smtClean="0">
                <a:solidFill>
                  <a:schemeClr val="bg1"/>
                </a:solidFill>
                <a:cs typeface="Arial" panose="020B0604020202020204" pitchFamily="34" charset="0"/>
              </a:rPr>
              <a:t>Sales &amp; Orders </a:t>
            </a:r>
            <a:r>
              <a:rPr lang="en-US" sz="3000" dirty="0">
                <a:solidFill>
                  <a:schemeClr val="bg1"/>
                </a:solidFill>
                <a:cs typeface="Arial" panose="020B0604020202020204" pitchFamily="34" charset="0"/>
              </a:rPr>
              <a:t>T</a:t>
            </a:r>
            <a:r>
              <a:rPr lang="en-US" sz="3000" dirty="0" smtClean="0">
                <a:solidFill>
                  <a:schemeClr val="bg1"/>
                </a:solidFill>
                <a:cs typeface="Arial" panose="020B0604020202020204" pitchFamily="34" charset="0"/>
              </a:rPr>
              <a:t>rend Insights</a:t>
            </a:r>
            <a:endParaRPr lang="en-IN" sz="3000" dirty="0">
              <a:solidFill>
                <a:schemeClr val="bg1"/>
              </a:solidFill>
              <a:cs typeface="Arial" panose="020B0604020202020204" pitchFamily="34" charset="0"/>
            </a:endParaRPr>
          </a:p>
        </p:txBody>
      </p:sp>
      <p:sp>
        <p:nvSpPr>
          <p:cNvPr id="27" name="TextBox 26"/>
          <p:cNvSpPr txBox="1"/>
          <p:nvPr/>
        </p:nvSpPr>
        <p:spPr>
          <a:xfrm>
            <a:off x="2765490" y="8656151"/>
            <a:ext cx="5969519" cy="1092607"/>
          </a:xfrm>
          <a:prstGeom prst="rect">
            <a:avLst/>
          </a:prstGeom>
          <a:noFill/>
        </p:spPr>
        <p:txBody>
          <a:bodyPr wrap="none" rtlCol="0">
            <a:spAutoFit/>
          </a:bodyPr>
          <a:lstStyle/>
          <a:p>
            <a:r>
              <a:rPr lang="en-US" sz="3500" u="sng" dirty="0" smtClean="0">
                <a:solidFill>
                  <a:schemeClr val="bg1"/>
                </a:solidFill>
                <a:cs typeface="Arial" panose="020B0604020202020204" pitchFamily="34" charset="0"/>
              </a:rPr>
              <a:t>Advanced Problems</a:t>
            </a:r>
          </a:p>
          <a:p>
            <a:r>
              <a:rPr lang="en-US" sz="3000" dirty="0" smtClean="0">
                <a:solidFill>
                  <a:schemeClr val="bg1"/>
                </a:solidFill>
                <a:cs typeface="Arial" panose="020B0604020202020204" pitchFamily="34" charset="0"/>
              </a:rPr>
              <a:t>Strategic &amp; Customer Centric Insights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21" name="Group 21"/>
          <p:cNvGrpSpPr>
            <a:grpSpLocks noChangeAspect="1"/>
          </p:cNvGrpSpPr>
          <p:nvPr/>
        </p:nvGrpSpPr>
        <p:grpSpPr>
          <a:xfrm>
            <a:off x="11326921" y="2373734"/>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0912639" y="2153860"/>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326921" y="532495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0920343" y="5082919"/>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6" name="Group 18"/>
          <p:cNvGrpSpPr>
            <a:grpSpLocks noChangeAspect="1"/>
          </p:cNvGrpSpPr>
          <p:nvPr/>
        </p:nvGrpSpPr>
        <p:grpSpPr>
          <a:xfrm>
            <a:off x="10911581" y="5083843"/>
            <a:ext cx="2174041" cy="2165548"/>
            <a:chOff x="0" y="0"/>
            <a:chExt cx="6502400" cy="6477000"/>
          </a:xfrm>
        </p:grpSpPr>
        <p:sp>
          <p:nvSpPr>
            <p:cNvPr id="37"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38"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9" name="TextBox 38"/>
          <p:cNvSpPr txBox="1"/>
          <p:nvPr/>
        </p:nvSpPr>
        <p:spPr>
          <a:xfrm>
            <a:off x="13794216" y="2795149"/>
            <a:ext cx="3115789" cy="1000274"/>
          </a:xfrm>
          <a:prstGeom prst="rect">
            <a:avLst/>
          </a:prstGeom>
          <a:noFill/>
        </p:spPr>
        <p:txBody>
          <a:bodyPr wrap="none" rtlCol="0">
            <a:spAutoFit/>
          </a:bodyPr>
          <a:lstStyle/>
          <a:p>
            <a:r>
              <a:rPr lang="en-US" sz="3500" dirty="0" smtClean="0">
                <a:cs typeface="Arial" panose="020B0604020202020204" pitchFamily="34" charset="0"/>
              </a:rPr>
              <a:t>Kashish Agrawal</a:t>
            </a:r>
          </a:p>
          <a:p>
            <a:r>
              <a:rPr lang="en-US" sz="2400" dirty="0" smtClean="0">
                <a:cs typeface="Arial" panose="020B0604020202020204" pitchFamily="34" charset="0"/>
              </a:rPr>
              <a:t>Project Coordinator</a:t>
            </a:r>
            <a:endParaRPr lang="en-IN" sz="2400" dirty="0">
              <a:cs typeface="Arial" panose="020B0604020202020204" pitchFamily="34" charset="0"/>
            </a:endParaRPr>
          </a:p>
        </p:txBody>
      </p:sp>
      <p:sp>
        <p:nvSpPr>
          <p:cNvPr id="40" name="TextBox 39"/>
          <p:cNvSpPr txBox="1"/>
          <p:nvPr/>
        </p:nvSpPr>
        <p:spPr>
          <a:xfrm>
            <a:off x="13715027" y="5666480"/>
            <a:ext cx="2604624" cy="1000274"/>
          </a:xfrm>
          <a:prstGeom prst="rect">
            <a:avLst/>
          </a:prstGeom>
          <a:noFill/>
        </p:spPr>
        <p:txBody>
          <a:bodyPr wrap="none" rtlCol="0">
            <a:spAutoFit/>
          </a:bodyPr>
          <a:lstStyle/>
          <a:p>
            <a:r>
              <a:rPr lang="en-US" sz="3500" dirty="0" smtClean="0">
                <a:cs typeface="Arial" panose="020B0604020202020204" pitchFamily="34" charset="0"/>
              </a:rPr>
              <a:t>Ritesh Kumar</a:t>
            </a:r>
          </a:p>
          <a:p>
            <a:r>
              <a:rPr lang="en-US" sz="2400" dirty="0" smtClean="0">
                <a:cs typeface="Arial" panose="020B0604020202020204" pitchFamily="34" charset="0"/>
              </a:rPr>
              <a:t>Data Analyst</a:t>
            </a:r>
            <a:endParaRPr lang="en-IN" sz="2400" dirty="0">
              <a:cs typeface="Arial" panose="020B0604020202020204" pitchFamily="34" charset="0"/>
            </a:endParaRPr>
          </a:p>
        </p:txBody>
      </p:sp>
      <p:pic>
        <p:nvPicPr>
          <p:cNvPr id="42" name="Picture 41" descr="Profile pic"/>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10979248" y="5139507"/>
            <a:ext cx="2052000" cy="20520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859579" y="1465900"/>
            <a:ext cx="3816494" cy="630942"/>
          </a:xfrm>
          <a:prstGeom prst="rect">
            <a:avLst/>
          </a:prstGeom>
          <a:noFill/>
        </p:spPr>
        <p:txBody>
          <a:bodyPr wrap="none" rtlCol="0">
            <a:spAutoFit/>
          </a:bodyPr>
          <a:lstStyle/>
          <a:p>
            <a:r>
              <a:rPr lang="en-US" sz="3500" dirty="0" smtClean="0">
                <a:solidFill>
                  <a:schemeClr val="bg1"/>
                </a:solidFill>
                <a:cs typeface="Arial" panose="020B0604020202020204" pitchFamily="34" charset="0"/>
              </a:rPr>
              <a:t>Data Understanding</a:t>
            </a:r>
            <a:endParaRPr lang="en-IN" sz="2400" dirty="0">
              <a:solidFill>
                <a:schemeClr val="bg1"/>
              </a:solidFill>
              <a:cs typeface="Arial" panose="020B0604020202020204" pitchFamily="34" charset="0"/>
            </a:endParaRPr>
          </a:p>
        </p:txBody>
      </p:sp>
      <p:sp>
        <p:nvSpPr>
          <p:cNvPr id="40" name="TextBox 39"/>
          <p:cNvSpPr txBox="1"/>
          <p:nvPr/>
        </p:nvSpPr>
        <p:spPr>
          <a:xfrm>
            <a:off x="5741200" y="3080109"/>
            <a:ext cx="2797561" cy="630942"/>
          </a:xfrm>
          <a:prstGeom prst="rect">
            <a:avLst/>
          </a:prstGeom>
          <a:noFill/>
        </p:spPr>
        <p:txBody>
          <a:bodyPr wrap="none" rtlCol="0">
            <a:spAutoFit/>
          </a:bodyPr>
          <a:lstStyle/>
          <a:p>
            <a:r>
              <a:rPr lang="en-US" sz="3500" dirty="0" smtClean="0">
                <a:solidFill>
                  <a:schemeClr val="bg1"/>
                </a:solidFill>
                <a:cs typeface="Arial" panose="020B0604020202020204" pitchFamily="34" charset="0"/>
              </a:rPr>
              <a:t>Data Cleaning </a:t>
            </a:r>
            <a:endParaRPr lang="en-IN" sz="2400" dirty="0">
              <a:solidFill>
                <a:schemeClr val="bg1"/>
              </a:solidFill>
              <a:cs typeface="Arial" panose="020B0604020202020204" pitchFamily="34" charset="0"/>
            </a:endParaRPr>
          </a:p>
        </p:txBody>
      </p:sp>
      <p:sp>
        <p:nvSpPr>
          <p:cNvPr id="41" name="TextBox 40"/>
          <p:cNvSpPr txBox="1"/>
          <p:nvPr/>
        </p:nvSpPr>
        <p:spPr>
          <a:xfrm>
            <a:off x="7666847" y="4655080"/>
            <a:ext cx="2965877" cy="630942"/>
          </a:xfrm>
          <a:prstGeom prst="rect">
            <a:avLst/>
          </a:prstGeom>
          <a:noFill/>
        </p:spPr>
        <p:txBody>
          <a:bodyPr wrap="none" rtlCol="0">
            <a:spAutoFit/>
          </a:bodyPr>
          <a:lstStyle/>
          <a:p>
            <a:r>
              <a:rPr lang="en-US" sz="3500" dirty="0" smtClean="0">
                <a:solidFill>
                  <a:schemeClr val="bg1"/>
                </a:solidFill>
                <a:cs typeface="Arial" panose="020B0604020202020204" pitchFamily="34" charset="0"/>
              </a:rPr>
              <a:t>Data Modelling</a:t>
            </a:r>
            <a:endParaRPr lang="en-IN" sz="2400" dirty="0">
              <a:solidFill>
                <a:schemeClr val="bg1"/>
              </a:solidFill>
              <a:cs typeface="Arial" panose="020B0604020202020204" pitchFamily="34" charset="0"/>
            </a:endParaRPr>
          </a:p>
        </p:txBody>
      </p:sp>
      <p:sp>
        <p:nvSpPr>
          <p:cNvPr id="42" name="TextBox 41"/>
          <p:cNvSpPr txBox="1"/>
          <p:nvPr/>
        </p:nvSpPr>
        <p:spPr>
          <a:xfrm>
            <a:off x="9511611" y="6364335"/>
            <a:ext cx="2599430" cy="630942"/>
          </a:xfrm>
          <a:prstGeom prst="rect">
            <a:avLst/>
          </a:prstGeom>
          <a:noFill/>
        </p:spPr>
        <p:txBody>
          <a:bodyPr wrap="none" rtlCol="0">
            <a:spAutoFit/>
          </a:bodyPr>
          <a:lstStyle/>
          <a:p>
            <a:r>
              <a:rPr lang="en-US" sz="3500" dirty="0" smtClean="0">
                <a:solidFill>
                  <a:schemeClr val="bg1"/>
                </a:solidFill>
                <a:cs typeface="Arial" panose="020B0604020202020204" pitchFamily="34" charset="0"/>
              </a:rPr>
              <a:t>Data Analysis</a:t>
            </a:r>
            <a:endParaRPr lang="en-IN" sz="2400" dirty="0">
              <a:solidFill>
                <a:schemeClr val="bg1"/>
              </a:solidFill>
              <a:cs typeface="Arial" panose="020B0604020202020204" pitchFamily="34" charset="0"/>
            </a:endParaRPr>
          </a:p>
        </p:txBody>
      </p:sp>
      <p:sp>
        <p:nvSpPr>
          <p:cNvPr id="43" name="TextBox 42"/>
          <p:cNvSpPr txBox="1"/>
          <p:nvPr/>
        </p:nvSpPr>
        <p:spPr>
          <a:xfrm>
            <a:off x="11222950" y="7983472"/>
            <a:ext cx="3206519" cy="630942"/>
          </a:xfrm>
          <a:prstGeom prst="rect">
            <a:avLst/>
          </a:prstGeom>
          <a:noFill/>
        </p:spPr>
        <p:txBody>
          <a:bodyPr wrap="none" rtlCol="0">
            <a:spAutoFit/>
          </a:bodyPr>
          <a:lstStyle/>
          <a:p>
            <a:r>
              <a:rPr lang="en-US" sz="3500" dirty="0" smtClean="0">
                <a:solidFill>
                  <a:schemeClr val="bg1"/>
                </a:solidFill>
                <a:cs typeface="Arial" panose="020B0604020202020204" pitchFamily="34" charset="0"/>
              </a:rPr>
              <a:t>Uncover Insights</a:t>
            </a:r>
            <a:endParaRPr lang="en-IN" sz="2400" dirty="0">
              <a:solidFill>
                <a:schemeClr val="bg1"/>
              </a:solidFill>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Rectangle 13"/>
          <p:cNvSpPr/>
          <p:nvPr/>
        </p:nvSpPr>
        <p:spPr>
          <a:xfrm>
            <a:off x="2482189" y="2892541"/>
            <a:ext cx="2262159" cy="1323439"/>
          </a:xfrm>
          <a:prstGeom prst="rect">
            <a:avLst/>
          </a:prstGeom>
          <a:noFill/>
        </p:spPr>
        <p:txBody>
          <a:bodyPr wrap="none" lIns="91440" tIns="45720" rIns="91440" bIns="45720">
            <a:spAutoFit/>
          </a:bodyPr>
          <a:lstStyle/>
          <a:p>
            <a:pPr algn="ctr"/>
            <a:r>
              <a:rPr lang="en-US" sz="8000" dirty="0" smtClean="0">
                <a:ln w="0"/>
                <a:solidFill>
                  <a:schemeClr val="accent4">
                    <a:lumMod val="75000"/>
                  </a:schemeClr>
                </a:solidFill>
                <a:effectLst>
                  <a:outerShdw blurRad="38100" dist="19050" dir="2700000" algn="tl" rotWithShape="0">
                    <a:schemeClr val="dk1">
                      <a:alpha val="40000"/>
                    </a:schemeClr>
                  </a:outerShdw>
                </a:effectLst>
              </a:rPr>
              <a:t>4119</a:t>
            </a:r>
            <a:endParaRPr lang="en-US" sz="80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p:cNvSpPr/>
          <p:nvPr/>
        </p:nvSpPr>
        <p:spPr>
          <a:xfrm>
            <a:off x="7627213" y="2892540"/>
            <a:ext cx="2262159" cy="1323439"/>
          </a:xfrm>
          <a:prstGeom prst="rect">
            <a:avLst/>
          </a:prstGeom>
          <a:noFill/>
        </p:spPr>
        <p:txBody>
          <a:bodyPr wrap="none" lIns="91440" tIns="45720" rIns="91440" bIns="45720">
            <a:spAutoFit/>
          </a:bodyPr>
          <a:lstStyle/>
          <a:p>
            <a:pPr algn="ctr"/>
            <a:r>
              <a:rPr lang="en-US" sz="8000" b="0" cap="none" spc="0" dirty="0" smtClean="0">
                <a:ln w="0"/>
                <a:solidFill>
                  <a:schemeClr val="accent4">
                    <a:lumMod val="75000"/>
                  </a:schemeClr>
                </a:solidFill>
                <a:effectLst>
                  <a:outerShdw blurRad="38100" dist="19050" dir="2700000" algn="tl" rotWithShape="0">
                    <a:schemeClr val="dk1">
                      <a:alpha val="40000"/>
                    </a:schemeClr>
                  </a:outerShdw>
                </a:effectLst>
              </a:rPr>
              <a:t>2018</a:t>
            </a:r>
            <a:endParaRPr lang="en-US" sz="80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p:cNvSpPr/>
          <p:nvPr/>
        </p:nvSpPr>
        <p:spPr>
          <a:xfrm>
            <a:off x="12606738" y="2103227"/>
            <a:ext cx="3090910" cy="2554545"/>
          </a:xfrm>
          <a:prstGeom prst="rect">
            <a:avLst/>
          </a:prstGeom>
          <a:noFill/>
        </p:spPr>
        <p:txBody>
          <a:bodyPr wrap="none" lIns="91440" tIns="45720" rIns="91440" bIns="45720">
            <a:spAutoFit/>
          </a:bodyPr>
          <a:lstStyle/>
          <a:p>
            <a:pPr algn="ctr"/>
            <a:r>
              <a:rPr lang="en-US" sz="8000" dirty="0" smtClean="0">
                <a:ln w="0"/>
                <a:solidFill>
                  <a:schemeClr val="accent4">
                    <a:lumMod val="75000"/>
                  </a:schemeClr>
                </a:solidFill>
                <a:effectLst>
                  <a:outerShdw blurRad="38100" dist="19050" dir="2700000" algn="tl" rotWithShape="0">
                    <a:schemeClr val="dk1">
                      <a:alpha val="40000"/>
                    </a:schemeClr>
                  </a:outerShdw>
                </a:effectLst>
              </a:rPr>
              <a:t>Health</a:t>
            </a:r>
          </a:p>
          <a:p>
            <a:pPr algn="ctr"/>
            <a:r>
              <a:rPr lang="en-US" sz="8000" dirty="0" smtClean="0">
                <a:ln w="0"/>
                <a:solidFill>
                  <a:schemeClr val="accent4">
                    <a:lumMod val="75000"/>
                  </a:schemeClr>
                </a:solidFill>
                <a:effectLst>
                  <a:outerShdw blurRad="38100" dist="19050" dir="2700000" algn="tl" rotWithShape="0">
                    <a:schemeClr val="dk1">
                      <a:alpha val="40000"/>
                    </a:schemeClr>
                  </a:outerShdw>
                </a:effectLst>
              </a:rPr>
              <a:t>Beauty</a:t>
            </a:r>
            <a:endParaRPr lang="en-US" sz="80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7" name="TextBox 16"/>
          <p:cNvSpPr txBox="1"/>
          <p:nvPr/>
        </p:nvSpPr>
        <p:spPr>
          <a:xfrm>
            <a:off x="2769928" y="5016500"/>
            <a:ext cx="1686680" cy="1169551"/>
          </a:xfrm>
          <a:prstGeom prst="rect">
            <a:avLst/>
          </a:prstGeom>
          <a:noFill/>
        </p:spPr>
        <p:txBody>
          <a:bodyPr wrap="none" rtlCol="0">
            <a:spAutoFit/>
          </a:bodyPr>
          <a:lstStyle/>
          <a:p>
            <a:pPr algn="ctr"/>
            <a:r>
              <a:rPr lang="en-US" sz="3500" dirty="0" smtClean="0">
                <a:cs typeface="Arial" panose="020B0604020202020204" pitchFamily="34" charset="0"/>
              </a:rPr>
              <a:t>UNIQUE</a:t>
            </a:r>
          </a:p>
          <a:p>
            <a:pPr algn="ctr"/>
            <a:r>
              <a:rPr lang="en-US" sz="3500" dirty="0" smtClean="0">
                <a:cs typeface="Arial" panose="020B0604020202020204" pitchFamily="34" charset="0"/>
              </a:rPr>
              <a:t>CITIES</a:t>
            </a:r>
            <a:endParaRPr lang="en-IN" sz="2400" dirty="0">
              <a:cs typeface="Arial" panose="020B0604020202020204" pitchFamily="34" charset="0"/>
            </a:endParaRPr>
          </a:p>
        </p:txBody>
      </p:sp>
      <p:sp>
        <p:nvSpPr>
          <p:cNvPr id="18" name="TextBox 17"/>
          <p:cNvSpPr txBox="1"/>
          <p:nvPr/>
        </p:nvSpPr>
        <p:spPr>
          <a:xfrm>
            <a:off x="7079243" y="5016499"/>
            <a:ext cx="3358100" cy="1169551"/>
          </a:xfrm>
          <a:prstGeom prst="rect">
            <a:avLst/>
          </a:prstGeom>
          <a:noFill/>
        </p:spPr>
        <p:txBody>
          <a:bodyPr wrap="none" rtlCol="0">
            <a:spAutoFit/>
          </a:bodyPr>
          <a:lstStyle/>
          <a:p>
            <a:pPr algn="ctr"/>
            <a:r>
              <a:rPr lang="en-US" sz="3500" dirty="0" smtClean="0">
                <a:cs typeface="Arial" panose="020B0604020202020204" pitchFamily="34" charset="0"/>
              </a:rPr>
              <a:t>YEAR WITH</a:t>
            </a:r>
          </a:p>
          <a:p>
            <a:pPr algn="ctr"/>
            <a:r>
              <a:rPr lang="en-US" sz="3500" dirty="0" smtClean="0">
                <a:cs typeface="Arial" panose="020B0604020202020204" pitchFamily="34" charset="0"/>
              </a:rPr>
              <a:t>HIGHEST ORDERS</a:t>
            </a:r>
            <a:endParaRPr lang="en-IN" sz="2400" dirty="0">
              <a:cs typeface="Arial" panose="020B0604020202020204" pitchFamily="34" charset="0"/>
            </a:endParaRPr>
          </a:p>
        </p:txBody>
      </p:sp>
      <p:sp>
        <p:nvSpPr>
          <p:cNvPr id="19" name="TextBox 18"/>
          <p:cNvSpPr txBox="1"/>
          <p:nvPr/>
        </p:nvSpPr>
        <p:spPr>
          <a:xfrm>
            <a:off x="12004838" y="5016499"/>
            <a:ext cx="4303229" cy="1169551"/>
          </a:xfrm>
          <a:prstGeom prst="rect">
            <a:avLst/>
          </a:prstGeom>
          <a:noFill/>
        </p:spPr>
        <p:txBody>
          <a:bodyPr wrap="none" rtlCol="0">
            <a:spAutoFit/>
          </a:bodyPr>
          <a:lstStyle/>
          <a:p>
            <a:pPr algn="ctr"/>
            <a:r>
              <a:rPr lang="en-US" sz="3500" dirty="0" smtClean="0">
                <a:cs typeface="Arial" panose="020B0604020202020204" pitchFamily="34" charset="0"/>
              </a:rPr>
              <a:t>PRODUCT CATEOGORY</a:t>
            </a:r>
          </a:p>
          <a:p>
            <a:pPr algn="ctr"/>
            <a:r>
              <a:rPr lang="en-US" sz="3500" dirty="0" smtClean="0">
                <a:cs typeface="Arial" panose="020B0604020202020204" pitchFamily="34" charset="0"/>
              </a:rPr>
              <a:t>WITH HIGHEST SALES</a:t>
            </a:r>
            <a:endParaRPr lang="en-IN" sz="2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10433625"/>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B</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S</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C</a:t>
            </a:r>
          </a:p>
          <a:p>
            <a:pPr algn="ct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P</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p>
          <a:p>
            <a:pPr algn="ctr"/>
            <a:r>
              <a:rPr lang="en-US" sz="4800" b="0" cap="none" spc="0" dirty="0">
                <a:ln w="0"/>
                <a:solidFill>
                  <a:schemeClr val="tx1"/>
                </a:solidFill>
                <a:effectLst>
                  <a:outerShdw blurRad="38100" dist="19050" dir="2700000" algn="tl" rotWithShape="0">
                    <a:schemeClr val="dk1">
                      <a:alpha val="40000"/>
                    </a:schemeClr>
                  </a:outerShdw>
                </a:effectLst>
              </a:rPr>
              <a:t>S</a:t>
            </a:r>
          </a:p>
        </p:txBody>
      </p:sp>
      <p:pic>
        <p:nvPicPr>
          <p:cNvPr id="28" name="Picture 27"/>
          <p:cNvPicPr>
            <a:picLocks noChangeAspect="1"/>
          </p:cNvPicPr>
          <p:nvPr/>
        </p:nvPicPr>
        <p:blipFill>
          <a:blip r:embed="rId7"/>
          <a:stretch>
            <a:fillRect/>
          </a:stretch>
        </p:blipFill>
        <p:spPr>
          <a:xfrm>
            <a:off x="2573769" y="1685151"/>
            <a:ext cx="11121232" cy="4320000"/>
          </a:xfrm>
          <a:prstGeom prst="rect">
            <a:avLst/>
          </a:prstGeom>
          <a:ln w="88900" cap="sq" cmpd="thickThin">
            <a:solidFill>
              <a:srgbClr val="000000"/>
            </a:solidFill>
            <a:prstDash val="solid"/>
            <a:miter lim="800000"/>
          </a:ln>
          <a:effectLst>
            <a:innerShdw blurRad="76200">
              <a:srgbClr val="000000"/>
            </a:innerShdw>
          </a:effectLst>
        </p:spPr>
      </p:pic>
      <p:pic>
        <p:nvPicPr>
          <p:cNvPr id="29" name="Picture 28"/>
          <p:cNvPicPr>
            <a:picLocks noChangeAspect="1"/>
          </p:cNvPicPr>
          <p:nvPr/>
        </p:nvPicPr>
        <p:blipFill>
          <a:blip r:embed="rId8"/>
          <a:stretch>
            <a:fillRect/>
          </a:stretch>
        </p:blipFill>
        <p:spPr>
          <a:xfrm>
            <a:off x="13944533" y="3830851"/>
            <a:ext cx="3864455" cy="5400000"/>
          </a:xfrm>
          <a:prstGeom prst="rect">
            <a:avLst/>
          </a:prstGeom>
          <a:ln w="88900" cap="sq" cmpd="thickThin">
            <a:solidFill>
              <a:srgbClr val="000000"/>
            </a:solidFill>
            <a:prstDash val="solid"/>
            <a:miter lim="800000"/>
          </a:ln>
          <a:effectLst>
            <a:innerShdw blurRad="76200">
              <a:srgbClr val="000000"/>
            </a:innerShdw>
          </a:effectLst>
        </p:spPr>
      </p:pic>
      <p:sp>
        <p:nvSpPr>
          <p:cNvPr id="32" name="TextBox 31"/>
          <p:cNvSpPr txBox="1"/>
          <p:nvPr/>
        </p:nvSpPr>
        <p:spPr>
          <a:xfrm>
            <a:off x="3576919" y="6210858"/>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6050172" y="3069842"/>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7" name="Rectangle 26"/>
          <p:cNvSpPr/>
          <p:nvPr/>
        </p:nvSpPr>
        <p:spPr>
          <a:xfrm>
            <a:off x="148966" y="-38100"/>
            <a:ext cx="710451" cy="10433625"/>
          </a:xfrm>
          <a:prstGeom prst="rect">
            <a:avLst/>
          </a:prstGeom>
          <a:noFill/>
        </p:spPr>
        <p:txBody>
          <a:bodyPr wrap="none" lIns="91440" tIns="45720" rIns="91440" bIns="45720">
            <a:spAutoFit/>
          </a:bodyPr>
          <a:lstStyle/>
          <a:p>
            <a:pPr algn="ctr"/>
            <a:r>
              <a:rPr lang="en-US" sz="4800" dirty="0" smtClean="0">
                <a:ln w="0"/>
                <a:effectLst>
                  <a:outerShdw blurRad="38100" dist="19050" dir="2700000" algn="tl" rotWithShape="0">
                    <a:schemeClr val="dk1">
                      <a:alpha val="40000"/>
                    </a:schemeClr>
                  </a:outerShdw>
                </a:effectLst>
              </a:rPr>
              <a:t>B</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A</a:t>
            </a:r>
          </a:p>
          <a:p>
            <a:pPr algn="ctr"/>
            <a:r>
              <a:rPr lang="en-US" sz="4800" dirty="0" smtClean="0">
                <a:ln w="0"/>
                <a:effectLst>
                  <a:outerShdw blurRad="38100" dist="19050" dir="2700000" algn="tl" rotWithShape="0">
                    <a:schemeClr val="dk1">
                      <a:alpha val="40000"/>
                    </a:schemeClr>
                  </a:outerShdw>
                </a:effectLst>
              </a:rPr>
              <a:t>S</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I</a:t>
            </a:r>
          </a:p>
          <a:p>
            <a:pPr algn="ctr"/>
            <a:r>
              <a:rPr lang="en-US" sz="4800" dirty="0" smtClean="0">
                <a:ln w="0"/>
                <a:effectLst>
                  <a:outerShdw blurRad="38100" dist="19050" dir="2700000" algn="tl" rotWithShape="0">
                    <a:schemeClr val="dk1">
                      <a:alpha val="40000"/>
                    </a:schemeClr>
                  </a:outerShdw>
                </a:effectLst>
              </a:rPr>
              <a:t>C</a:t>
            </a:r>
          </a:p>
          <a:p>
            <a:pPr algn="ctr"/>
            <a:endParaRPr lang="en-US" sz="4800" b="0" cap="none" spc="0" dirty="0">
              <a:ln w="0"/>
              <a:solidFill>
                <a:schemeClr val="tx1"/>
              </a:solidFill>
              <a:effectLst>
                <a:outerShdw blurRad="38100" dist="19050" dir="2700000" algn="tl" rotWithShape="0">
                  <a:schemeClr val="dk1">
                    <a:alpha val="40000"/>
                  </a:schemeClr>
                </a:outerShdw>
              </a:effectLst>
            </a:endParaRPr>
          </a:p>
          <a:p>
            <a:pPr algn="ctr"/>
            <a:r>
              <a:rPr lang="en-US" sz="4800" dirty="0" smtClean="0">
                <a:ln w="0"/>
                <a:effectLst>
                  <a:outerShdw blurRad="38100" dist="19050" dir="2700000" algn="tl" rotWithShape="0">
                    <a:schemeClr val="dk1">
                      <a:alpha val="40000"/>
                    </a:schemeClr>
                  </a:outerShdw>
                </a:effectLst>
              </a:rPr>
              <a:t>P</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R</a:t>
            </a:r>
          </a:p>
          <a:p>
            <a:pPr algn="ctr"/>
            <a:r>
              <a:rPr lang="en-US" sz="4800" dirty="0" smtClean="0">
                <a:ln w="0"/>
                <a:effectLst>
                  <a:outerShdw blurRad="38100" dist="19050" dir="2700000" algn="tl" rotWithShape="0">
                    <a:schemeClr val="dk1">
                      <a:alpha val="40000"/>
                    </a:schemeClr>
                  </a:outerShdw>
                </a:effectLst>
              </a:rPr>
              <a:t>O</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B</a:t>
            </a:r>
          </a:p>
          <a:p>
            <a:pPr algn="ctr"/>
            <a:r>
              <a:rPr lang="en-US" sz="4800" dirty="0" smtClean="0">
                <a:ln w="0"/>
                <a:effectLst>
                  <a:outerShdw blurRad="38100" dist="19050" dir="2700000" algn="tl" rotWithShape="0">
                    <a:schemeClr val="dk1">
                      <a:alpha val="40000"/>
                    </a:schemeClr>
                  </a:outerShdw>
                </a:effectLst>
              </a:rPr>
              <a:t>L</a:t>
            </a:r>
          </a:p>
          <a:p>
            <a:pPr algn="ctr"/>
            <a:r>
              <a:rPr lang="en-US" sz="4800" b="0" cap="none" spc="0" dirty="0" smtClean="0">
                <a:ln w="0"/>
                <a:solidFill>
                  <a:schemeClr val="tx1"/>
                </a:solidFill>
                <a:effectLst>
                  <a:outerShdw blurRad="38100" dist="19050" dir="2700000" algn="tl" rotWithShape="0">
                    <a:schemeClr val="dk1">
                      <a:alpha val="40000"/>
                    </a:schemeClr>
                  </a:outerShdw>
                </a:effectLst>
              </a:rPr>
              <a:t>E</a:t>
            </a:r>
          </a:p>
          <a:p>
            <a:pPr algn="ctr"/>
            <a:r>
              <a:rPr lang="en-US" sz="4800" dirty="0" smtClean="0">
                <a:ln w="0"/>
                <a:effectLst>
                  <a:outerShdw blurRad="38100" dist="19050" dir="2700000" algn="tl" rotWithShape="0">
                    <a:schemeClr val="dk1">
                      <a:alpha val="40000"/>
                    </a:schemeClr>
                  </a:outerShdw>
                </a:effectLst>
              </a:rPr>
              <a:t>M</a:t>
            </a:r>
          </a:p>
          <a:p>
            <a:pPr algn="ctr"/>
            <a:r>
              <a:rPr lang="en-US" sz="4800" b="0" cap="none" spc="0" dirty="0">
                <a:ln w="0"/>
                <a:solidFill>
                  <a:schemeClr val="tx1"/>
                </a:solidFill>
                <a:effectLst>
                  <a:outerShdw blurRad="38100" dist="19050" dir="2700000" algn="tl" rotWithShape="0">
                    <a:schemeClr val="dk1">
                      <a:alpha val="40000"/>
                    </a:schemeClr>
                  </a:outerShdw>
                </a:effectLst>
              </a:rPr>
              <a:t>S</a:t>
            </a:r>
          </a:p>
        </p:txBody>
      </p:sp>
      <p:sp>
        <p:nvSpPr>
          <p:cNvPr id="32" name="TextBox 31"/>
          <p:cNvSpPr txBox="1"/>
          <p:nvPr/>
        </p:nvSpPr>
        <p:spPr>
          <a:xfrm>
            <a:off x="3576919" y="6210858"/>
            <a:ext cx="1354858" cy="630942"/>
          </a:xfrm>
          <a:prstGeom prst="rect">
            <a:avLst/>
          </a:prstGeom>
          <a:noFill/>
        </p:spPr>
        <p:txBody>
          <a:bodyPr wrap="none" rtlCol="0">
            <a:spAutoFit/>
          </a:bodyPr>
          <a:lstStyle/>
          <a:p>
            <a:pPr algn="ctr"/>
            <a:r>
              <a:rPr lang="en-US" sz="3500" b="1" dirty="0" smtClean="0">
                <a:cs typeface="Arial" panose="020B0604020202020204" pitchFamily="34" charset="0"/>
              </a:rPr>
              <a:t>INPUT</a:t>
            </a:r>
            <a:endParaRPr lang="en-IN" sz="2400" b="1" dirty="0">
              <a:cs typeface="Arial" panose="020B0604020202020204" pitchFamily="34" charset="0"/>
            </a:endParaRPr>
          </a:p>
        </p:txBody>
      </p:sp>
      <p:sp>
        <p:nvSpPr>
          <p:cNvPr id="33" name="TextBox 32"/>
          <p:cNvSpPr txBox="1"/>
          <p:nvPr/>
        </p:nvSpPr>
        <p:spPr>
          <a:xfrm>
            <a:off x="15454932" y="6536640"/>
            <a:ext cx="1758816" cy="630942"/>
          </a:xfrm>
          <a:prstGeom prst="rect">
            <a:avLst/>
          </a:prstGeom>
          <a:noFill/>
        </p:spPr>
        <p:txBody>
          <a:bodyPr wrap="none" rtlCol="0">
            <a:spAutoFit/>
          </a:bodyPr>
          <a:lstStyle/>
          <a:p>
            <a:pPr algn="ctr"/>
            <a:r>
              <a:rPr lang="en-US" sz="3500" b="1" dirty="0" smtClean="0">
                <a:cs typeface="Arial" panose="020B0604020202020204" pitchFamily="34" charset="0"/>
              </a:rPr>
              <a:t>OUTPUT</a:t>
            </a:r>
            <a:endParaRPr lang="en-IN" sz="2400" b="1" dirty="0">
              <a:cs typeface="Arial" panose="020B0604020202020204" pitchFamily="34" charset="0"/>
            </a:endParaRPr>
          </a:p>
        </p:txBody>
      </p:sp>
      <p:pic>
        <p:nvPicPr>
          <p:cNvPr id="30" name="Picture 29"/>
          <p:cNvPicPr>
            <a:picLocks noChangeAspect="1"/>
          </p:cNvPicPr>
          <p:nvPr/>
        </p:nvPicPr>
        <p:blipFill>
          <a:blip r:embed="rId7"/>
          <a:stretch>
            <a:fillRect/>
          </a:stretch>
        </p:blipFill>
        <p:spPr>
          <a:xfrm>
            <a:off x="2824654" y="1665982"/>
            <a:ext cx="9478835" cy="4320000"/>
          </a:xfrm>
          <a:prstGeom prst="rect">
            <a:avLst/>
          </a:prstGeom>
          <a:ln w="88900" cap="sq" cmpd="thickThin">
            <a:solidFill>
              <a:srgbClr val="000000"/>
            </a:solidFill>
            <a:prstDash val="solid"/>
            <a:miter lim="800000"/>
          </a:ln>
          <a:effectLst>
            <a:innerShdw blurRad="76200">
              <a:srgbClr val="000000"/>
            </a:innerShdw>
          </a:effectLst>
        </p:spPr>
      </p:pic>
      <p:pic>
        <p:nvPicPr>
          <p:cNvPr id="31" name="Picture 30"/>
          <p:cNvPicPr>
            <a:picLocks noChangeAspect="1"/>
          </p:cNvPicPr>
          <p:nvPr/>
        </p:nvPicPr>
        <p:blipFill>
          <a:blip r:embed="rId8"/>
          <a:stretch>
            <a:fillRect/>
          </a:stretch>
        </p:blipFill>
        <p:spPr>
          <a:xfrm>
            <a:off x="13577013" y="7244573"/>
            <a:ext cx="3636735" cy="1080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0517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572</Words>
  <Application>Microsoft Office PowerPoint</Application>
  <PresentationFormat>Custom</PresentationFormat>
  <Paragraphs>383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Clear Sans Regular Bold</vt:lpstr>
      <vt:lpstr>Calibri</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37</cp:revision>
  <dcterms:created xsi:type="dcterms:W3CDTF">2006-08-16T00:00:00Z</dcterms:created>
  <dcterms:modified xsi:type="dcterms:W3CDTF">2024-12-19T10:05:27Z</dcterms:modified>
  <dc:identifier>DAEhDyfaYKE</dc:identifier>
</cp:coreProperties>
</file>